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Nunito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Maven Pro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ED43D82-1A68-410D-A14F-7FB61322C4C7}">
  <a:tblStyle styleId="{0ED43D82-1A68-410D-A14F-7FB61322C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A5D7324-6381-4EE8-A09B-2B6DEB1FA7E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avenPro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MavenPr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Nunito-bold.fntdata"/><Relationship Id="rId21" Type="http://schemas.openxmlformats.org/officeDocument/2006/relationships/slide" Target="slides/slide15.xml"/><Relationship Id="rId65" Type="http://schemas.openxmlformats.org/officeDocument/2006/relationships/font" Target="fonts/Nunito-regular.fntdata"/><Relationship Id="rId24" Type="http://schemas.openxmlformats.org/officeDocument/2006/relationships/slide" Target="slides/slide18.xml"/><Relationship Id="rId68" Type="http://schemas.openxmlformats.org/officeDocument/2006/relationships/font" Target="fonts/Nunito-boldItalic.fntdata"/><Relationship Id="rId23" Type="http://schemas.openxmlformats.org/officeDocument/2006/relationships/slide" Target="slides/slide17.xml"/><Relationship Id="rId67" Type="http://schemas.openxmlformats.org/officeDocument/2006/relationships/font" Target="fonts/Nuni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e58b9e66_2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7e58b9e66_2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7e58b9e66_2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7e58b9e66_2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7e58b9e66_2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7e58b9e66_2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diff 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7e58b9e6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7e58b9e6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model and take a video of the model 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e58b9e66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7e58b9e66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7e58b9e66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7e58b9e66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7e58b9e66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7e58b9e66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7e58b9e66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7e58b9e66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9262df8c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9262df8c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7e58b9e6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7e58b9e6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e58b9e66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7e58b9e66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10ff6f0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10ff6f0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7e58b9e6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7e58b9e6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7e58b9e6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7e58b9e6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https://drive.google.com/open?id=12S4Ors69zbU-Q2HFujJUTEI6NecEqnHB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7e58b9e6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7e58b9e6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7e58b9e6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7e58b9e6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single trial eeg data from the matlab code. remove the epoch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matlab code to do that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7e58b9e66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7e58b9e6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7e58b9e66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7e58b9e66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667da3eb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667da3eb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in circle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712b263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712b26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7e58b9e66_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7e58b9e66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Basic features of statistical analysis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7e58b9e66_2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7e58b9e66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7e58b9e66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7e58b9e66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Interval or period analysis features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7e58b9e66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7e58b9e66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Features derived from the first and second derivative.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7e58b9e66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7e58b9e66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Other Features.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7e58b9e66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7e58b9e66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FFT-based features calculated from the EEG spectra.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7e58b9e66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7e58b9e66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FFT-based Spectral Features.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7e58b9e66_5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7e58b9e66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Wavelet based Features.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7e58b9e66_5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7e58b9e66_5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Wavelet based Features.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7e58b9e66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7e58b9e66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screenshot of the above image from the  excel sheet containing the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7e58b9e66_5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7e58b9e66_5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146471d9d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146471d9d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7e58b9e66_2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7e58b9e66_2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7e58b9e66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7e58b9e66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7e58b9e66_5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7e58b9e66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146471d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146471d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https://machinelearningmastery.com/feature-importance-and-feature-selection-with-xgboost-in-python/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146471d9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146471d9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146471d9d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146471d9d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146471d9d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146471d9d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146471d9d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146471d9d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146471d9d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146471d9d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146471d9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146471d9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146471d9d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146471d9d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e58b9e66_2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e58b9e66_2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7e58b9e66_5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7e58b9e66_5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7e58b9e66_5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7e58b9e66_5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7e58b9e66_5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7e58b9e66_5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time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146471d9d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146471d9d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time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7e58b9e66_5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7e58b9e66_5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e58b9e66_2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7e58b9e66_2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e58b9e66_2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e58b9e66_2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e58b9e66_2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e58b9e66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7e58b9e66_2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7e58b9e66_2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C2Hwi8kiisnAtTAQE0QicDz9buQOHV_i/view" TargetMode="External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5" Type="http://schemas.openxmlformats.org/officeDocument/2006/relationships/image" Target="../media/image21.jpg"/><Relationship Id="rId6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dk6aY75ZQd_7T56Brraf0ZlqTT5lNFCE/view" TargetMode="External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2S4Ors69zbU-Q2HFujJUTEI6NecEqnHB/view" TargetMode="External"/><Relationship Id="rId4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13.png"/><Relationship Id="rId5" Type="http://schemas.openxmlformats.org/officeDocument/2006/relationships/image" Target="../media/image35.png"/><Relationship Id="rId6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089350" y="1058925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automated approach for task evaluation using EEG signals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892550" y="391965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under the guidance of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Dr. Debasis Samanta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48" y="0"/>
            <a:ext cx="53117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400" y="139952"/>
            <a:ext cx="5343525" cy="47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0" y="-590500"/>
            <a:ext cx="83178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421863" y="951218"/>
            <a:ext cx="7943400" cy="3243600"/>
          </a:xfrm>
          <a:prstGeom prst="rect">
            <a:avLst/>
          </a:prstGeom>
          <a:solidFill>
            <a:srgbClr val="4F81BD">
              <a:alpha val="235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Burning System\Desktop\for Seed Grant Project\P20b.jpg" id="344" name="Google Shape;3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79" y="2427353"/>
            <a:ext cx="1633989" cy="1359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Burning System\Desktop\for Seed Grant Project\PC.JPG" id="345" name="Google Shape;3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323" y="2027395"/>
            <a:ext cx="1178375" cy="170621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/>
          <p:nvPr/>
        </p:nvSpPr>
        <p:spPr>
          <a:xfrm>
            <a:off x="2787136" y="1485497"/>
            <a:ext cx="1317000" cy="648600"/>
          </a:xfrm>
          <a:prstGeom prst="rect">
            <a:avLst/>
          </a:prstGeom>
          <a:gradFill>
            <a:gsLst>
              <a:gs pos="0">
                <a:srgbClr val="97B4E4"/>
              </a:gs>
              <a:gs pos="50000">
                <a:srgbClr val="BFCFEC"/>
              </a:gs>
              <a:gs pos="100000">
                <a:srgbClr val="E0E8F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b="1" i="0" lang="en" sz="16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BCI Signal Processing</a:t>
            </a:r>
            <a:endParaRPr b="1" i="0" sz="16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Burning System\Desktop\for Seed Grant Project\Brain Wave.jpg" id="347" name="Google Shape;34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935" y="1462791"/>
            <a:ext cx="1317007" cy="6487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350"/>
              </a:srgbClr>
            </a:outerShdw>
          </a:effectLst>
        </p:spPr>
      </p:pic>
      <p:sp>
        <p:nvSpPr>
          <p:cNvPr id="348" name="Google Shape;348;p24"/>
          <p:cNvSpPr/>
          <p:nvPr/>
        </p:nvSpPr>
        <p:spPr>
          <a:xfrm>
            <a:off x="5891873" y="1485497"/>
            <a:ext cx="1317000" cy="648600"/>
          </a:xfrm>
          <a:prstGeom prst="rect">
            <a:avLst/>
          </a:prstGeom>
          <a:gradFill>
            <a:gsLst>
              <a:gs pos="0">
                <a:srgbClr val="97B4E4"/>
              </a:gs>
              <a:gs pos="50000">
                <a:srgbClr val="BFCFEC"/>
              </a:gs>
              <a:gs pos="100000">
                <a:srgbClr val="E0E8F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b="1" i="0" lang="en" sz="16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b="1" i="0" sz="16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6134480" y="2414154"/>
            <a:ext cx="1317000" cy="1427100"/>
          </a:xfrm>
          <a:prstGeom prst="rect">
            <a:avLst/>
          </a:prstGeom>
          <a:gradFill>
            <a:gsLst>
              <a:gs pos="0">
                <a:srgbClr val="97B4E4"/>
              </a:gs>
              <a:gs pos="50000">
                <a:srgbClr val="BFCFEC"/>
              </a:gs>
              <a:gs pos="100000">
                <a:srgbClr val="E0E8F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 b="1" i="0" sz="18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562135" y="3806425"/>
            <a:ext cx="1178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b="1" i="0" sz="2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3826563" y="2594824"/>
            <a:ext cx="2117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User’s Application</a:t>
            </a:r>
            <a:endParaRPr b="1" i="0" sz="2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479535" y="1057323"/>
            <a:ext cx="1939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Acquisition</a:t>
            </a:r>
            <a:endParaRPr b="1" i="0" sz="18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3" name="Google Shape;353;p24"/>
          <p:cNvCxnSpPr>
            <a:endCxn id="348" idx="2"/>
          </p:cNvCxnSpPr>
          <p:nvPr/>
        </p:nvCxnSpPr>
        <p:spPr>
          <a:xfrm rot="10800000">
            <a:off x="6550373" y="2134097"/>
            <a:ext cx="0" cy="605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cxnSp>
        <p:nvCxnSpPr>
          <p:cNvPr id="354" name="Google Shape;354;p24"/>
          <p:cNvCxnSpPr>
            <a:stCxn id="348" idx="3"/>
          </p:cNvCxnSpPr>
          <p:nvPr/>
        </p:nvCxnSpPr>
        <p:spPr>
          <a:xfrm>
            <a:off x="7208873" y="1809797"/>
            <a:ext cx="831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cxnSp>
        <p:nvCxnSpPr>
          <p:cNvPr id="355" name="Google Shape;355;p24"/>
          <p:cNvCxnSpPr>
            <a:stCxn id="347" idx="3"/>
            <a:endCxn id="346" idx="1"/>
          </p:cNvCxnSpPr>
          <p:nvPr/>
        </p:nvCxnSpPr>
        <p:spPr>
          <a:xfrm>
            <a:off x="1802942" y="1787166"/>
            <a:ext cx="984300" cy="22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cxnSp>
        <p:nvCxnSpPr>
          <p:cNvPr id="356" name="Google Shape;356;p24"/>
          <p:cNvCxnSpPr/>
          <p:nvPr/>
        </p:nvCxnSpPr>
        <p:spPr>
          <a:xfrm flipH="1">
            <a:off x="4282424" y="3149538"/>
            <a:ext cx="1817400" cy="18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cxnSp>
        <p:nvCxnSpPr>
          <p:cNvPr id="357" name="Google Shape;357;p24"/>
          <p:cNvCxnSpPr/>
          <p:nvPr/>
        </p:nvCxnSpPr>
        <p:spPr>
          <a:xfrm>
            <a:off x="7971358" y="1809872"/>
            <a:ext cx="0" cy="1294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cxnSp>
        <p:nvCxnSpPr>
          <p:cNvPr id="358" name="Google Shape;358;p24"/>
          <p:cNvCxnSpPr/>
          <p:nvPr/>
        </p:nvCxnSpPr>
        <p:spPr>
          <a:xfrm rot="10800000">
            <a:off x="7486258" y="3104126"/>
            <a:ext cx="485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  <p:grpSp>
        <p:nvGrpSpPr>
          <p:cNvPr id="359" name="Google Shape;359;p24"/>
          <p:cNvGrpSpPr/>
          <p:nvPr/>
        </p:nvGrpSpPr>
        <p:grpSpPr>
          <a:xfrm>
            <a:off x="1673010" y="-53555"/>
            <a:ext cx="3220921" cy="1539052"/>
            <a:chOff x="1839079" y="899160"/>
            <a:chExt cx="3540641" cy="1807672"/>
          </a:xfrm>
        </p:grpSpPr>
        <p:sp>
          <p:nvSpPr>
            <p:cNvPr id="360" name="Google Shape;360;p24"/>
            <p:cNvSpPr/>
            <p:nvPr/>
          </p:nvSpPr>
          <p:spPr>
            <a:xfrm>
              <a:off x="1905000" y="899160"/>
              <a:ext cx="1066800" cy="1051500"/>
            </a:xfrm>
            <a:prstGeom prst="ellipse">
              <a:avLst/>
            </a:pr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3093720" y="914400"/>
              <a:ext cx="1066800" cy="1051500"/>
            </a:xfrm>
            <a:prstGeom prst="ellipse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4312920" y="914400"/>
              <a:ext cx="1066800" cy="1051500"/>
            </a:xfrm>
            <a:prstGeom prst="ellipse">
              <a:avLst/>
            </a:prstGeom>
            <a:solidFill>
              <a:srgbClr val="E5DF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24"/>
            <p:cNvCxnSpPr>
              <a:stCxn id="346" idx="0"/>
            </p:cNvCxnSpPr>
            <p:nvPr/>
          </p:nvCxnSpPr>
          <p:spPr>
            <a:xfrm flipH="1" rot="10800000">
              <a:off x="3787662" y="1862932"/>
              <a:ext cx="6900" cy="8439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24"/>
            <p:cNvCxnSpPr>
              <a:stCxn id="346" idx="0"/>
            </p:cNvCxnSpPr>
            <p:nvPr/>
          </p:nvCxnSpPr>
          <p:spPr>
            <a:xfrm flipH="1" rot="10800000">
              <a:off x="3787662" y="1862932"/>
              <a:ext cx="1226100" cy="8439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65" name="Google Shape;365;p24"/>
            <p:cNvSpPr/>
            <p:nvPr/>
          </p:nvSpPr>
          <p:spPr>
            <a:xfrm>
              <a:off x="1839079" y="1153180"/>
              <a:ext cx="1209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Signal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enhancement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3126502" y="1163330"/>
              <a:ext cx="97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Artifact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processing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4449576" y="1193810"/>
              <a:ext cx="793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Noise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removal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4"/>
          <p:cNvGrpSpPr/>
          <p:nvPr/>
        </p:nvGrpSpPr>
        <p:grpSpPr>
          <a:xfrm>
            <a:off x="6297039" y="3870970"/>
            <a:ext cx="2511574" cy="1220553"/>
            <a:chOff x="6441804" y="5240216"/>
            <a:chExt cx="2248097" cy="1433584"/>
          </a:xfrm>
        </p:grpSpPr>
        <p:sp>
          <p:nvSpPr>
            <p:cNvPr id="369" name="Google Shape;369;p24"/>
            <p:cNvSpPr/>
            <p:nvPr/>
          </p:nvSpPr>
          <p:spPr>
            <a:xfrm>
              <a:off x="7620000" y="5715000"/>
              <a:ext cx="999900" cy="958800"/>
            </a:xfrm>
            <a:prstGeom prst="ellipse">
              <a:avLst/>
            </a:prstGeom>
            <a:solidFill>
              <a:srgbClr val="FABF8E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441804" y="5715000"/>
              <a:ext cx="987600" cy="958800"/>
            </a:xfrm>
            <a:prstGeom prst="ellipse">
              <a:avLst/>
            </a:prstGeom>
            <a:solidFill>
              <a:srgbClr val="92CCDC">
                <a:alpha val="4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1" name="Google Shape;371;p24"/>
            <p:cNvCxnSpPr/>
            <p:nvPr/>
          </p:nvCxnSpPr>
          <p:spPr>
            <a:xfrm>
              <a:off x="7495662" y="5240216"/>
              <a:ext cx="624300" cy="4749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24"/>
            <p:cNvCxnSpPr/>
            <p:nvPr/>
          </p:nvCxnSpPr>
          <p:spPr>
            <a:xfrm flipH="1">
              <a:off x="6935562" y="5240216"/>
              <a:ext cx="560100" cy="4749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73" name="Google Shape;373;p24"/>
            <p:cNvSpPr/>
            <p:nvPr/>
          </p:nvSpPr>
          <p:spPr>
            <a:xfrm>
              <a:off x="6488553" y="5896060"/>
              <a:ext cx="97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Post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processing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546001" y="5886988"/>
              <a:ext cx="114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Feature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4"/>
          <p:cNvGrpSpPr/>
          <p:nvPr/>
        </p:nvGrpSpPr>
        <p:grpSpPr>
          <a:xfrm>
            <a:off x="2603115" y="3733605"/>
            <a:ext cx="2311888" cy="1449887"/>
            <a:chOff x="6073997" y="5078856"/>
            <a:chExt cx="1758625" cy="1702944"/>
          </a:xfrm>
        </p:grpSpPr>
        <p:sp>
          <p:nvSpPr>
            <p:cNvPr id="376" name="Google Shape;376;p24"/>
            <p:cNvSpPr/>
            <p:nvPr/>
          </p:nvSpPr>
          <p:spPr>
            <a:xfrm>
              <a:off x="7002822" y="5678334"/>
              <a:ext cx="829800" cy="1066800"/>
            </a:xfrm>
            <a:prstGeom prst="ellipse">
              <a:avLst/>
            </a:prstGeom>
            <a:solidFill>
              <a:srgbClr val="31859B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6073997" y="5715000"/>
              <a:ext cx="845400" cy="1066800"/>
            </a:xfrm>
            <a:prstGeom prst="ellipse">
              <a:avLst/>
            </a:prstGeom>
            <a:solidFill>
              <a:srgbClr val="7030A0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1" i="0" sz="14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" name="Google Shape;378;p24"/>
            <p:cNvCxnSpPr/>
            <p:nvPr/>
          </p:nvCxnSpPr>
          <p:spPr>
            <a:xfrm>
              <a:off x="6859273" y="5105481"/>
              <a:ext cx="583200" cy="4323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24"/>
            <p:cNvCxnSpPr>
              <a:stCxn id="345" idx="2"/>
            </p:cNvCxnSpPr>
            <p:nvPr/>
          </p:nvCxnSpPr>
          <p:spPr>
            <a:xfrm flipH="1">
              <a:off x="6496445" y="5078856"/>
              <a:ext cx="360600" cy="636000"/>
            </a:xfrm>
            <a:prstGeom prst="straightConnector1">
              <a:avLst/>
            </a:prstGeom>
            <a:noFill/>
            <a:ln cap="flat" cmpd="sng" w="31750">
              <a:solidFill>
                <a:srgbClr val="FABF8E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80" name="Google Shape;380;p24"/>
            <p:cNvSpPr/>
            <p:nvPr/>
          </p:nvSpPr>
          <p:spPr>
            <a:xfrm>
              <a:off x="6134512" y="5857404"/>
              <a:ext cx="7182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Text-Entry System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032882" y="5965126"/>
              <a:ext cx="775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Vigilance 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Detection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24"/>
          <p:cNvSpPr/>
          <p:nvPr/>
        </p:nvSpPr>
        <p:spPr>
          <a:xfrm>
            <a:off x="4946768" y="4235714"/>
            <a:ext cx="1133100" cy="908100"/>
          </a:xfrm>
          <a:prstGeom prst="ellipse">
            <a:avLst/>
          </a:prstGeom>
          <a:solidFill>
            <a:srgbClr val="D99593">
              <a:alpha val="435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6324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24"/>
          <p:cNvCxnSpPr>
            <a:stCxn id="345" idx="2"/>
          </p:cNvCxnSpPr>
          <p:nvPr/>
        </p:nvCxnSpPr>
        <p:spPr>
          <a:xfrm>
            <a:off x="3632510" y="3733605"/>
            <a:ext cx="1590300" cy="413400"/>
          </a:xfrm>
          <a:prstGeom prst="straightConnector1">
            <a:avLst/>
          </a:prstGeom>
          <a:noFill/>
          <a:ln cap="flat" cmpd="sng" w="31750">
            <a:solidFill>
              <a:srgbClr val="FABF8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4" name="Google Shape;384;p24"/>
          <p:cNvSpPr/>
          <p:nvPr/>
        </p:nvSpPr>
        <p:spPr>
          <a:xfrm>
            <a:off x="4991846" y="4415070"/>
            <a:ext cx="1046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Adaptive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E-learning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24"/>
          <p:cNvCxnSpPr>
            <a:stCxn id="345" idx="2"/>
            <a:endCxn id="386" idx="0"/>
          </p:cNvCxnSpPr>
          <p:nvPr/>
        </p:nvCxnSpPr>
        <p:spPr>
          <a:xfrm flipH="1">
            <a:off x="2004710" y="3733605"/>
            <a:ext cx="1627800" cy="551700"/>
          </a:xfrm>
          <a:prstGeom prst="straightConnector1">
            <a:avLst/>
          </a:prstGeom>
          <a:noFill/>
          <a:ln cap="flat" cmpd="sng" w="31750">
            <a:solidFill>
              <a:srgbClr val="FABF8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6" name="Google Shape;386;p24"/>
          <p:cNvSpPr/>
          <p:nvPr/>
        </p:nvSpPr>
        <p:spPr>
          <a:xfrm>
            <a:off x="1438250" y="4285247"/>
            <a:ext cx="1133100" cy="908100"/>
          </a:xfrm>
          <a:prstGeom prst="ellipse">
            <a:avLst/>
          </a:prstGeom>
          <a:solidFill>
            <a:srgbClr val="D99593">
              <a:alpha val="435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6324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1542728" y="4389159"/>
            <a:ext cx="936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470" y="8861"/>
            <a:ext cx="3509131" cy="1403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4"/>
          <p:cNvCxnSpPr>
            <a:endCxn id="389" idx="4"/>
          </p:cNvCxnSpPr>
          <p:nvPr/>
        </p:nvCxnSpPr>
        <p:spPr>
          <a:xfrm rot="10800000">
            <a:off x="2202839" y="971391"/>
            <a:ext cx="1075200" cy="415200"/>
          </a:xfrm>
          <a:prstGeom prst="straightConnector1">
            <a:avLst/>
          </a:prstGeom>
          <a:noFill/>
          <a:ln cap="flat" cmpd="sng" w="31750">
            <a:solidFill>
              <a:srgbClr val="FABF8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0" name="Google Shape;390;p24"/>
          <p:cNvCxnSpPr>
            <a:endCxn id="348" idx="1"/>
          </p:cNvCxnSpPr>
          <p:nvPr/>
        </p:nvCxnSpPr>
        <p:spPr>
          <a:xfrm flipH="1" rot="10800000">
            <a:off x="4104173" y="1809797"/>
            <a:ext cx="1787700" cy="35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of Experiment</a:t>
            </a:r>
            <a:endParaRPr/>
          </a:p>
        </p:txBody>
      </p:sp>
      <p:sp>
        <p:nvSpPr>
          <p:cNvPr id="396" name="Google Shape;396;p25"/>
          <p:cNvSpPr txBox="1"/>
          <p:nvPr/>
        </p:nvSpPr>
        <p:spPr>
          <a:xfrm>
            <a:off x="1241175" y="1416950"/>
            <a:ext cx="69486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Software used -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Solidworks</a:t>
            </a:r>
            <a:endParaRPr b="1"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different level of SolidWorks models -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Level 1 , Level 2, Level 3</a:t>
            </a:r>
            <a:endParaRPr b="1"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Collected EEG data of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8 subjects 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during the experiment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14 Channel 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Emotiv EEG device used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 collected at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3 times 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of day per subject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Models were shuffled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to remove bias and practise.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Channel frequency :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128hz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 </a:t>
            </a:r>
            <a:endParaRPr/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185225" y="2128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Complexity type : </a:t>
            </a:r>
            <a:r>
              <a:rPr b="1" lang="en" sz="1800"/>
              <a:t>Level 1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No. of tools used : </a:t>
            </a:r>
            <a:r>
              <a:rPr b="1" lang="en" sz="1800"/>
              <a:t>2*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taken : </a:t>
            </a:r>
            <a:r>
              <a:rPr b="1" lang="en" sz="1800"/>
              <a:t>50 seconds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						</a:t>
            </a:r>
            <a:r>
              <a:rPr lang="en" sz="1500"/>
              <a:t>*  Sketch and Extrude tools were used.</a:t>
            </a:r>
            <a:endParaRPr sz="1500"/>
          </a:p>
        </p:txBody>
      </p:sp>
      <p:pic>
        <p:nvPicPr>
          <p:cNvPr id="403" name="Google Shape;4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315075"/>
            <a:ext cx="57340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315075"/>
            <a:ext cx="57340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 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85225" y="2128775"/>
            <a:ext cx="845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Complexity type : </a:t>
            </a:r>
            <a:r>
              <a:rPr b="1" lang="en" sz="1800"/>
              <a:t>Level 2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No. of tools used : </a:t>
            </a:r>
            <a:r>
              <a:rPr b="1" lang="en" sz="1800"/>
              <a:t>3*</a:t>
            </a:r>
            <a:endParaRPr b="1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taken : </a:t>
            </a:r>
            <a:r>
              <a:rPr b="1" lang="en" sz="1800"/>
              <a:t>110</a:t>
            </a:r>
            <a:r>
              <a:rPr b="1" lang="en" sz="1800"/>
              <a:t> seconds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						* </a:t>
            </a:r>
            <a:r>
              <a:rPr lang="en" sz="1500"/>
              <a:t> Sketch, Extrude and Extrude cut tools were used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 </a:t>
            </a:r>
            <a:endParaRPr/>
          </a:p>
        </p:txBody>
      </p:sp>
      <p:sp>
        <p:nvSpPr>
          <p:cNvPr id="416" name="Google Shape;416;p28"/>
          <p:cNvSpPr txBox="1"/>
          <p:nvPr>
            <p:ph idx="1" type="body"/>
          </p:nvPr>
        </p:nvSpPr>
        <p:spPr>
          <a:xfrm>
            <a:off x="185225" y="2128775"/>
            <a:ext cx="845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Complexity type : </a:t>
            </a:r>
            <a:r>
              <a:rPr b="1" lang="en" sz="1800"/>
              <a:t>Level 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No. of tools used : </a:t>
            </a:r>
            <a:r>
              <a:rPr b="1" lang="en" sz="1800"/>
              <a:t>4*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taken : </a:t>
            </a:r>
            <a:r>
              <a:rPr b="1" lang="en" sz="1800"/>
              <a:t>170</a:t>
            </a:r>
            <a:r>
              <a:rPr lang="en" sz="1800"/>
              <a:t> seconds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				       </a:t>
            </a:r>
            <a:r>
              <a:rPr lang="en" sz="1600"/>
              <a:t>*Sketch, Extrude, Extrude cut and mirror transform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7" name="Google Shape;4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315075"/>
            <a:ext cx="57340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experiment</a:t>
            </a:r>
            <a:endParaRPr/>
          </a:p>
        </p:txBody>
      </p:sp>
      <p:sp>
        <p:nvSpPr>
          <p:cNvPr id="423" name="Google Shape;423;p29"/>
          <p:cNvSpPr txBox="1"/>
          <p:nvPr>
            <p:ph idx="1" type="body"/>
          </p:nvPr>
        </p:nvSpPr>
        <p:spPr>
          <a:xfrm>
            <a:off x="229850" y="1990050"/>
            <a:ext cx="8808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Each subject was told to build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3 models of various complexity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with given time limit.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Each Trial Included the following step -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first 5 seconds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of procedure was quite, subject was 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Idle</a:t>
            </a:r>
            <a:endParaRPr b="1"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-At the beginning of 6th second the subject started building the model. 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-Finally, after given time limit and</a:t>
            </a:r>
            <a:r>
              <a:rPr b="1"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5s idle time 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after the experiment in</a:t>
            </a: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dicates the end of trial.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4" name="Google Shape;424;p29"/>
          <p:cNvGraphicFramePr/>
          <p:nvPr/>
        </p:nvGraphicFramePr>
        <p:xfrm>
          <a:off x="1455000" y="369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 Idle Period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Experiment time(seconds)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 Idle Period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r>
                        <a:rPr lang="en"/>
                        <a:t>/1</a:t>
                      </a:r>
                      <a:r>
                        <a:rPr lang="en"/>
                        <a:t>00</a:t>
                      </a:r>
                      <a:r>
                        <a:rPr lang="en"/>
                        <a:t>/160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seconds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5" name="Google Shape;425;p29"/>
          <p:cNvGraphicFramePr/>
          <p:nvPr/>
        </p:nvGraphicFramePr>
        <p:xfrm>
          <a:off x="543500" y="369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911500"/>
              </a:tblGrid>
              <a:tr h="78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Trial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"/>
          <p:cNvSpPr txBox="1"/>
          <p:nvPr/>
        </p:nvSpPr>
        <p:spPr>
          <a:xfrm>
            <a:off x="1225100" y="70875"/>
            <a:ext cx="7101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Data Collection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1" name="Google Shape;431;p30" title="VIDEO0034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00" y="600925"/>
            <a:ext cx="6941776" cy="44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"/>
          <p:cNvSpPr txBox="1"/>
          <p:nvPr>
            <p:ph type="title"/>
          </p:nvPr>
        </p:nvSpPr>
        <p:spPr>
          <a:xfrm>
            <a:off x="508500" y="87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Subjects</a:t>
            </a:r>
            <a:endParaRPr/>
          </a:p>
        </p:txBody>
      </p:sp>
      <p:pic>
        <p:nvPicPr>
          <p:cNvPr id="437" name="Google Shape;4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980" y="250244"/>
            <a:ext cx="3662894" cy="2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6750"/>
            <a:ext cx="2996356" cy="20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950" y="3054877"/>
            <a:ext cx="2909099" cy="20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0026" y="3056738"/>
            <a:ext cx="2996356" cy="208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729450" y="2385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BTech Project | IIT Kharagpur</a:t>
            </a:r>
            <a:endParaRPr sz="30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729450" y="3069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Presented by</a:t>
            </a:r>
            <a:endParaRPr b="1" sz="27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700"/>
              <a:t>Vishal Anand</a:t>
            </a:r>
            <a:endParaRPr b="1" sz="27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700"/>
              <a:t>Zaki Ahmed</a:t>
            </a:r>
            <a:endParaRPr b="1" sz="27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700"/>
          </a:p>
        </p:txBody>
      </p:sp>
      <p:pic>
        <p:nvPicPr>
          <p:cNvPr descr="Image result for iit kharagpur transparent emblem" id="285" name="Google Shape;2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89" y="661449"/>
            <a:ext cx="1425825" cy="15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675" y="3056950"/>
            <a:ext cx="2995984" cy="20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017" y="3056950"/>
            <a:ext cx="2995984" cy="20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57100"/>
            <a:ext cx="2995800" cy="20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5876" y="140800"/>
            <a:ext cx="3662631" cy="2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2"/>
          <p:cNvSpPr txBox="1"/>
          <p:nvPr>
            <p:ph type="title"/>
          </p:nvPr>
        </p:nvSpPr>
        <p:spPr>
          <a:xfrm>
            <a:off x="508500" y="87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title"/>
          </p:nvPr>
        </p:nvSpPr>
        <p:spPr>
          <a:xfrm>
            <a:off x="1213925" y="692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data collected</a:t>
            </a:r>
            <a:endParaRPr/>
          </a:p>
        </p:txBody>
      </p:sp>
      <p:pic>
        <p:nvPicPr>
          <p:cNvPr id="455" name="Google Shape;455;p33" title="Emotiv Xavier TestBench 3.1.21 16-04-2019 12_21_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300" y="673400"/>
            <a:ext cx="5663750" cy="42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4" title="SOLIDWORKS Premium 2016 x64 Edition - [Sketch2 of Part1 _] 16-04-2019 01_48_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850" y="34750"/>
            <a:ext cx="6765350" cy="5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4"/>
          <p:cNvSpPr txBox="1"/>
          <p:nvPr/>
        </p:nvSpPr>
        <p:spPr>
          <a:xfrm>
            <a:off x="199875" y="1818675"/>
            <a:ext cx="19275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Nunito"/>
                <a:ea typeface="Nunito"/>
                <a:cs typeface="Nunito"/>
                <a:sym typeface="Nunito"/>
              </a:rPr>
              <a:t>Task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 for each subject )</a:t>
            </a:r>
            <a:endParaRPr/>
          </a:p>
        </p:txBody>
      </p:sp>
      <p:sp>
        <p:nvSpPr>
          <p:cNvPr id="467" name="Google Shape;467;p35"/>
          <p:cNvSpPr txBox="1"/>
          <p:nvPr/>
        </p:nvSpPr>
        <p:spPr>
          <a:xfrm>
            <a:off x="1128725" y="1414475"/>
            <a:ext cx="75405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data collected from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each subject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with 14 EEG channels for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Level  1 of mental workload is -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89600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samples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level 2 of mental workload -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197120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samples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level 3 of mental workload -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304640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samples.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 explained below:- Let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Am×n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be a matrix of size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m × 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representing data from each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channel. Where,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 = number of samples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 = number of EEG channels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 = time × sampling rate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50(Level 1) / 110(Level 2) / 170s(Level 3)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× 128Hz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6400 / 14080 / 21760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 =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14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 × n =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6400 / 14080 / 21760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× 14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89600(easy) / 197120 (medium)/ 304640 (hard) samples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Preprocessing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2059025" y="3107775"/>
            <a:ext cx="2656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t=n                	t=n+1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" name="Google Shape;4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75" y="905626"/>
            <a:ext cx="2072251" cy="1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375" y="1336123"/>
            <a:ext cx="2311975" cy="951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36"/>
          <p:cNvGrpSpPr/>
          <p:nvPr/>
        </p:nvGrpSpPr>
        <p:grpSpPr>
          <a:xfrm>
            <a:off x="0" y="1492509"/>
            <a:ext cx="9143999" cy="3333866"/>
            <a:chOff x="0" y="1492509"/>
            <a:chExt cx="9143999" cy="3333866"/>
          </a:xfrm>
        </p:grpSpPr>
        <p:grpSp>
          <p:nvGrpSpPr>
            <p:cNvPr id="477" name="Google Shape;477;p36"/>
            <p:cNvGrpSpPr/>
            <p:nvPr/>
          </p:nvGrpSpPr>
          <p:grpSpPr>
            <a:xfrm>
              <a:off x="0" y="1492509"/>
              <a:ext cx="9143999" cy="3333866"/>
              <a:chOff x="0" y="1452559"/>
              <a:chExt cx="9143999" cy="3333866"/>
            </a:xfrm>
          </p:grpSpPr>
          <p:pic>
            <p:nvPicPr>
              <p:cNvPr id="478" name="Google Shape;478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1452559"/>
                <a:ext cx="9143999" cy="27806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1800" y="3743875"/>
                <a:ext cx="5028975" cy="1042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80" name="Google Shape;480;p36"/>
            <p:cNvCxnSpPr/>
            <p:nvPr/>
          </p:nvCxnSpPr>
          <p:spPr>
            <a:xfrm flipH="1" rot="10800000">
              <a:off x="4587775" y="2802450"/>
              <a:ext cx="567600" cy="1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1" name="Google Shape;481;p36"/>
            <p:cNvSpPr txBox="1"/>
            <p:nvPr/>
          </p:nvSpPr>
          <p:spPr>
            <a:xfrm>
              <a:off x="1915500" y="3807375"/>
              <a:ext cx="66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Nunito"/>
                  <a:ea typeface="Nunito"/>
                  <a:cs typeface="Nunito"/>
                  <a:sym typeface="Nunito"/>
                </a:rPr>
                <a:t>t=0</a:t>
              </a:r>
              <a:endParaRPr b="1" sz="16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2" name="Google Shape;482;p36"/>
            <p:cNvSpPr txBox="1"/>
            <p:nvPr/>
          </p:nvSpPr>
          <p:spPr>
            <a:xfrm>
              <a:off x="3463125" y="3807375"/>
              <a:ext cx="8172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Nunito"/>
                  <a:ea typeface="Nunito"/>
                  <a:cs typeface="Nunito"/>
                  <a:sym typeface="Nunito"/>
                </a:rPr>
                <a:t>t=t+1</a:t>
              </a:r>
              <a:endParaRPr b="1" sz="16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removal</a:t>
            </a:r>
            <a:endParaRPr/>
          </a:p>
        </p:txBody>
      </p:sp>
      <p:sp>
        <p:nvSpPr>
          <p:cNvPr id="488" name="Google Shape;488;p37"/>
          <p:cNvSpPr txBox="1"/>
          <p:nvPr>
            <p:ph idx="1" type="body"/>
          </p:nvPr>
        </p:nvSpPr>
        <p:spPr>
          <a:xfrm>
            <a:off x="901150" y="1990050"/>
            <a:ext cx="7433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Fully Online and Automated Artifact Removal for Brain Computer Interfacing (FORCe)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FORCe algorithm works on a novel combination of wavelet decomposition, independent component analysis and thresholding of EEG signals.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494" name="Google Shape;494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9200"/>
            <a:ext cx="9144001" cy="46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8"/>
          <p:cNvSpPr/>
          <p:nvPr/>
        </p:nvSpPr>
        <p:spPr>
          <a:xfrm>
            <a:off x="2998250" y="3365100"/>
            <a:ext cx="853200" cy="999300"/>
          </a:xfrm>
          <a:prstGeom prst="flowChartConnecto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5333500" y="3467325"/>
            <a:ext cx="853200" cy="999300"/>
          </a:xfrm>
          <a:prstGeom prst="flowChartConnecto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5962625" y="2450100"/>
            <a:ext cx="774000" cy="742500"/>
          </a:xfrm>
          <a:prstGeom prst="flowChartConnecto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</a:t>
            </a:r>
            <a:r>
              <a:rPr lang="en"/>
              <a:t>data</a:t>
            </a:r>
            <a:endParaRPr/>
          </a:p>
        </p:txBody>
      </p:sp>
      <p:sp>
        <p:nvSpPr>
          <p:cNvPr id="504" name="Google Shape;504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500"/>
            <a:ext cx="9144001" cy="47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Feature Extraction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graphicFrame>
        <p:nvGraphicFramePr>
          <p:cNvPr id="516" name="Google Shape;516;p41"/>
          <p:cNvGraphicFramePr/>
          <p:nvPr/>
        </p:nvGraphicFramePr>
        <p:xfrm>
          <a:off x="6" y="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347550"/>
                <a:gridCol w="2887600"/>
                <a:gridCol w="4908875"/>
              </a:tblGrid>
              <a:tr h="52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Sl. 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Features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Short description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96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COEFF OF VARIATION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statistical measure of the deviation of a variable from its mean, standard deviation divided by mean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62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 u="none" cap="none" strike="noStrike"/>
                        <a:t>SKEWNESS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measure of asymmetry of the distribution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52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KURTOSIS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measure of flatness of the distribution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52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Fractal dimension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 u="none" cap="none" strike="noStrike"/>
                        <a:t>No. of points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62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b="0" baseline="3000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MEAN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value of the first derivative of the signal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62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b="0" baseline="3000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MAX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 value of the first derivative of the signal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4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ABS XCORR EEG-EEG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value of auto-correlation or cross-correlation function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1303800" y="1930775"/>
            <a:ext cx="7195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Nunito"/>
                <a:ea typeface="Nunito"/>
                <a:cs typeface="Nunito"/>
                <a:sym typeface="Nunito"/>
              </a:rPr>
              <a:t>The objective of this project is the identification of Mental workload generated in an individual while performing different tasks using EEG Data signals.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1" name="Google Shape;521;p42"/>
          <p:cNvGraphicFramePr/>
          <p:nvPr/>
        </p:nvGraphicFramePr>
        <p:xfrm>
          <a:off x="-6" y="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061350"/>
                <a:gridCol w="2939150"/>
                <a:gridCol w="514350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b="0" baseline="3000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 MEAN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value of the first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b="0" baseline="3000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 MAX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value of the first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aseline="30000"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</a:t>
                      </a: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DIFF MEAN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value of the second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aseline="30000"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</a:t>
                      </a: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DIFF MAX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value of the second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HJORTH_abi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Ability 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HJORTH_mob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Mobility  (</a:t>
                      </a:r>
                      <a:r>
                        <a:rPr i="1"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σx ′ /σx 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HJORTH_comp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ZERO CROSSING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zero crossings in a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MAX NUMBER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local minima and maxima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COEFF_OF_VARIATION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 of the deviation of a variable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from its mean,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AMPL RANGE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difference between the maximum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positive and maximum negative  Amplitude values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" name="Google Shape;526;p43"/>
          <p:cNvGraphicFramePr/>
          <p:nvPr/>
        </p:nvGraphicFramePr>
        <p:xfrm>
          <a:off x="1143007" y="8381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008100"/>
                <a:gridCol w="2160250"/>
                <a:gridCol w="36724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 COEFF OF VARIATION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Coefficient of variation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 TOTAL ENERGY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Energy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aseline="30000"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</a:t>
                      </a: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DIFF MEAN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value of the second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aseline="30000"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</a:t>
                      </a: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DIFF MAX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value of the second derivative of the signal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44"/>
          <p:cNvGraphicFramePr/>
          <p:nvPr/>
        </p:nvGraphicFramePr>
        <p:xfrm>
          <a:off x="1259632" y="858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008100"/>
                <a:gridCol w="2160250"/>
                <a:gridCol w="36724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ENTROPY SPECTRAL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spectral entropy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ENTROPY SHANNON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Shannon entropy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 ABS XCORR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EEG-EEG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positive amplitude of auto-correlation or cross-Correlation function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Google Shape;536;p45"/>
          <p:cNvGraphicFramePr/>
          <p:nvPr/>
        </p:nvGraphicFramePr>
        <p:xfrm>
          <a:off x="745582" y="4546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160775"/>
                <a:gridCol w="2487400"/>
                <a:gridCol w="4228550"/>
              </a:tblGrid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DELTA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0.1 - 3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THETA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3 - 7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ALPHA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7 - 12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BETA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12 - 30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GAMMA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30 - 40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WHOLE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0.1 - 40 Hz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p46"/>
          <p:cNvGraphicFramePr/>
          <p:nvPr/>
        </p:nvGraphicFramePr>
        <p:xfrm>
          <a:off x="651562" y="2925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091875"/>
                <a:gridCol w="2495775"/>
                <a:gridCol w="4133625"/>
              </a:tblGrid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DT RATIO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DELTA / THETA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DA RATIO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DELTA / ALPHA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TA RATIO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THETA / ALPHA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DTA RATIO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(DELTA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THETA) / ALPHA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70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SEF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Spectral edge frequency (95 % of the total spectral power resides)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70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FFT SP-ROLL OFF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frequency below which 85 % of the total spectral power resides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" name="Google Shape;546;p47"/>
          <p:cNvGraphicFramePr/>
          <p:nvPr/>
        </p:nvGraphicFramePr>
        <p:xfrm>
          <a:off x="646615" y="2834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008100"/>
                <a:gridCol w="3026250"/>
                <a:gridCol w="3816425"/>
              </a:tblGrid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 No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Minimum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STD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deviation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SKEWNESS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Skewness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KURTOSIS WAV VALUE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Kurtosis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2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 BAND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energy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48"/>
          <p:cNvGraphicFramePr/>
          <p:nvPr/>
        </p:nvGraphicFramePr>
        <p:xfrm>
          <a:off x="646600" y="377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916300"/>
                <a:gridCol w="3118050"/>
                <a:gridCol w="3816425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Sl. No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Features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Short description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46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ENTROPY SPECTRAL WAV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spectral entropy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47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b="0" baseline="3000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WAV MEAN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value of the 1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derivative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48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b="0" baseline="3000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WAV MAX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 value of the 1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derivative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49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0" baseline="3000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WAV MEAN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value of the 2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derivative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50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0" baseline="3000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WAV MAX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 value of the 2</a:t>
                      </a:r>
                      <a:r>
                        <a:rPr b="0" i="1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 </a:t>
                      </a: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derivative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51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ENERGY PERCENT WAV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of the total energy of a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detail/approximation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52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WAV ZERO CROSSING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 crossing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pic>
        <p:nvPicPr>
          <p:cNvPr id="557" name="Google Shape;5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0" y="1394750"/>
            <a:ext cx="9038999" cy="36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Data</a:t>
            </a:r>
            <a:endParaRPr/>
          </a:p>
        </p:txBody>
      </p:sp>
      <p:sp>
        <p:nvSpPr>
          <p:cNvPr id="563" name="Google Shape;563;p50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Level 1 </a:t>
            </a:r>
            <a:r>
              <a:rPr lang="en" sz="2200"/>
              <a:t> - The Mental workload induced in this space is very minimum(1)*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Level 2</a:t>
            </a:r>
            <a:r>
              <a:rPr lang="en" sz="2200"/>
              <a:t> - T</a:t>
            </a:r>
            <a:r>
              <a:rPr lang="en" sz="2200"/>
              <a:t>he Mental workload induced in this space is moderate </a:t>
            </a:r>
            <a:r>
              <a:rPr lang="en" sz="2200"/>
              <a:t>(2)*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Level 3</a:t>
            </a:r>
            <a:r>
              <a:rPr lang="en" sz="2200"/>
              <a:t>  - T</a:t>
            </a:r>
            <a:r>
              <a:rPr lang="en" sz="2200"/>
              <a:t>he Mental workload induced in this space is very extreme (3)*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64" name="Google Shape;564;p50"/>
          <p:cNvSpPr txBox="1"/>
          <p:nvPr/>
        </p:nvSpPr>
        <p:spPr>
          <a:xfrm>
            <a:off x="7942450" y="4833600"/>
            <a:ext cx="19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*  hypothesis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50" y="836750"/>
            <a:ext cx="99900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850" y="836750"/>
            <a:ext cx="99900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500" y="836748"/>
            <a:ext cx="999000" cy="130571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1"/>
          <p:cNvSpPr txBox="1"/>
          <p:nvPr/>
        </p:nvSpPr>
        <p:spPr>
          <a:xfrm>
            <a:off x="3715075" y="2370575"/>
            <a:ext cx="2916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Training Data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3" name="Google Shape;5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75" y="3036575"/>
            <a:ext cx="99900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475" y="3086525"/>
            <a:ext cx="999000" cy="130571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1"/>
          <p:cNvSpPr txBox="1"/>
          <p:nvPr/>
        </p:nvSpPr>
        <p:spPr>
          <a:xfrm>
            <a:off x="3932950" y="4617725"/>
            <a:ext cx="1797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Test Data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51"/>
          <p:cNvSpPr txBox="1"/>
          <p:nvPr/>
        </p:nvSpPr>
        <p:spPr>
          <a:xfrm>
            <a:off x="1373950" y="2606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Data split for training and Testing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	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075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Structure, Parts and function of Brain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EEG Device overview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Design of Experiment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Collection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Signal  Preprocessing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Feature Extraction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Feature Selection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Machine Learning Modelling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Confusion Matrix and Accuracy of all models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Conclusion </a:t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is important because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decreases the number of features that have to be measured and processed.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improves computational speed in lower dimensional feature spaces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may increase in the accuracy of the classification algorithms.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Feature Selection Method Used: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Tree-based feature selection (Extra Trees Classifier)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Extreme Gradient Boosting (XGBoost)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Correlation Matrix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idx="1" type="body"/>
          </p:nvPr>
        </p:nvSpPr>
        <p:spPr>
          <a:xfrm>
            <a:off x="1243875" y="1275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 </a:t>
            </a:r>
            <a:r>
              <a:rPr b="1" lang="en" sz="1700"/>
              <a:t> Tree-based feature selection (Extra Trees Classifier)</a:t>
            </a:r>
            <a:endParaRPr b="1"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Repeatedly constructs a model and removes features with low importance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algorithm is configured to explore all possible subsets of the attributes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used Gini Index to to measure the quality of split of nodes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Feature importance is calculated : number of samples passing through a node/ total samples.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Ex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treme Gradient Boosting (XGBoost)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Char char="●"/>
            </a:pP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</a:rPr>
              <a:t>Feature importance provides a score that indicates how useful or valuable each feature was in the construction of the boosted decision trees within the model.</a:t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Char char="●"/>
            </a:pP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</a:rPr>
              <a:t>This importance is calculated explicitly for each attribute in the dataset, allowing attributes to be ranked and compared to each other.</a:t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Char char="●"/>
            </a:pP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</a:rPr>
              <a:t>Importance is calculated for a single decision tree by the amount that each attribute split point improves the performance measure, weighted by the number of observations the node is responsible for. </a:t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Char char="●"/>
            </a:pP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</a:rPr>
              <a:t>The more an attribute is used to make key decision, the higher its relative importance</a:t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599" name="Google Shape;599;p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Features with high correlation are more linearly dependent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it is obtained by dividing the covariance of the two variables by the product of their standard deviations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Eliminating features having low correlation with the target variable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25" y="3227575"/>
            <a:ext cx="40767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56"/>
          <p:cNvGraphicFramePr/>
          <p:nvPr/>
        </p:nvGraphicFramePr>
        <p:xfrm>
          <a:off x="1203825" y="27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2012900"/>
                <a:gridCol w="2226800"/>
                <a:gridCol w="2440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/>
                        <a:t>Extra Trees</a:t>
                      </a:r>
                      <a:endParaRPr b="1" i="1" sz="15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/>
                        <a:t>XGBoost</a:t>
                      </a:r>
                      <a:endParaRPr b="1" i="1" sz="15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/>
                        <a:t>Correlation Heatmap</a:t>
                      </a:r>
                      <a:endParaRPr b="1" i="1" sz="15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Detailed STD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App. Entropy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Detailed Energy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Detailed STD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Hjorth_activity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App. Entropy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Variance of Vertex to vertex slope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Variance of Vertex to vertex slope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Auto Regressor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Appx. STD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Detailed Energy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Appx. STD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Kurtosis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Appx. STD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Variance of Vertex to vertex slope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Hjorth_mobility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FFT Beta Max Power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Delta/ Theta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App. Entropy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1st Difference Max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Appx. mean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Delta/ Theta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FFT Alpha Max Power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FFT Delta Max Power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App. Energy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Coefficent of Variation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Delta / Alpha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Wavelet Appx. Mean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FFT Theta Max Power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/>
          <p:nvPr>
            <p:ph type="title"/>
          </p:nvPr>
        </p:nvSpPr>
        <p:spPr>
          <a:xfrm>
            <a:off x="513425" y="-163425"/>
            <a:ext cx="7821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Feature Importance using Extra trees classifier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11" name="Google Shape;6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499" y="351075"/>
            <a:ext cx="7324051" cy="47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 txBox="1"/>
          <p:nvPr>
            <p:ph type="title"/>
          </p:nvPr>
        </p:nvSpPr>
        <p:spPr>
          <a:xfrm>
            <a:off x="513425" y="-163425"/>
            <a:ext cx="7821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Feature Importance using XGBoost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17" name="Google Shape;6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274" y="304550"/>
            <a:ext cx="7395151" cy="48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>
            <p:ph type="title"/>
          </p:nvPr>
        </p:nvSpPr>
        <p:spPr>
          <a:xfrm>
            <a:off x="1303800" y="-872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XGBoost Accuracy vs number of features</a:t>
            </a:r>
            <a:endParaRPr sz="2700"/>
          </a:p>
        </p:txBody>
      </p:sp>
      <p:pic>
        <p:nvPicPr>
          <p:cNvPr id="623" name="Google Shape;6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75" y="664025"/>
            <a:ext cx="6787725" cy="44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"/>
          <p:cNvSpPr txBox="1"/>
          <p:nvPr>
            <p:ph type="title"/>
          </p:nvPr>
        </p:nvSpPr>
        <p:spPr>
          <a:xfrm>
            <a:off x="513425" y="-163425"/>
            <a:ext cx="7821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Feature Importance using Correlation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388675"/>
            <a:ext cx="7033676" cy="46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/>
          <p:nvPr>
            <p:ph type="title"/>
          </p:nvPr>
        </p:nvSpPr>
        <p:spPr>
          <a:xfrm>
            <a:off x="1151400" y="2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</a:t>
            </a:r>
            <a:r>
              <a:rPr lang="en"/>
              <a:t>Optimized Features</a:t>
            </a:r>
            <a:endParaRPr/>
          </a:p>
        </p:txBody>
      </p:sp>
      <p:graphicFrame>
        <p:nvGraphicFramePr>
          <p:cNvPr id="635" name="Google Shape;635;p61"/>
          <p:cNvGraphicFramePr/>
          <p:nvPr/>
        </p:nvGraphicFramePr>
        <p:xfrm>
          <a:off x="1104900" y="14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Kurtosis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Hjorth_Mobility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Wavelet Detailed Std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Wavelet Approximate Entropy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Variance of Vertex to Vertex Slope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Wavelet Approximate Std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Delta/Theta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Coefficient of Variation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Delta/Alpha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FFT Alpha MaxPower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1st Difference Max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Wavelet Approximate Energy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Wavelet Detailed Energy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FFT Beta MaxPower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Brain </a:t>
            </a:r>
            <a:endParaRPr sz="4900"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000" y="1788650"/>
            <a:ext cx="3592100" cy="26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2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Models used</a:t>
            </a:r>
            <a:endParaRPr b="1" sz="22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k-Nearest Neighbors (k-NN)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Decision Tree Classifier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Support Vector Machine (SVM)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Multi Layer Perceptron (MLP)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GaussianNB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3"/>
          <p:cNvSpPr txBox="1"/>
          <p:nvPr>
            <p:ph type="title"/>
          </p:nvPr>
        </p:nvSpPr>
        <p:spPr>
          <a:xfrm>
            <a:off x="-2658600" y="1970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graphicFrame>
        <p:nvGraphicFramePr>
          <p:cNvPr id="647" name="Google Shape;647;p63"/>
          <p:cNvGraphicFramePr/>
          <p:nvPr/>
        </p:nvGraphicFramePr>
        <p:xfrm>
          <a:off x="1721088" y="271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{AA5D7324-6381-4EE8-A09B-2B6DEB1FA7E3}</a:tableStyleId>
              </a:tblPr>
              <a:tblGrid>
                <a:gridCol w="1276325"/>
                <a:gridCol w="1279775"/>
                <a:gridCol w="1279775"/>
                <a:gridCol w="1526275"/>
                <a:gridCol w="1526275"/>
              </a:tblGrid>
              <a:tr h="68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Classifier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Accuracy using all features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Time taken with all features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Accuracy using selected features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Time taken using selected features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800"/>
                        <a:t>GaussianNB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57.32%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0.019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53.74%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0.007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800" u="none" cap="none" strike="noStrike"/>
                        <a:t>Decision Tree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79.44%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0.121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73.21%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0.018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800"/>
                        <a:t>SVM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82.24%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1.041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70.56%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0.198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800"/>
                        <a:t>KNN 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86.13%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0.456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75.08%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0.044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800"/>
                        <a:t>MLP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84.73%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1.937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71.81%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1.339 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E599"/>
                    </a:solidFill>
                  </a:tcPr>
                </a:tc>
              </a:tr>
              <a:tr h="5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XGBoost</a:t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88.01%</a:t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0.359 s</a:t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83.33%</a:t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0.046 s</a:t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/>
          <p:nvPr/>
        </p:nvSpPr>
        <p:spPr>
          <a:xfrm>
            <a:off x="1465125" y="610225"/>
            <a:ext cx="7089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Confusion matrix (XGB) ( all features)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53" name="Google Shape;653;p64"/>
          <p:cNvGraphicFramePr/>
          <p:nvPr/>
        </p:nvGraphicFramePr>
        <p:xfrm>
          <a:off x="1220850" y="203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1081275"/>
                <a:gridCol w="1081275"/>
                <a:gridCol w="1081275"/>
                <a:gridCol w="1081275"/>
              </a:tblGrid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1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2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3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1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08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2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188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3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25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284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54" name="Google Shape;654;p64"/>
          <p:cNvSpPr txBox="1"/>
          <p:nvPr/>
        </p:nvSpPr>
        <p:spPr>
          <a:xfrm>
            <a:off x="2543950" y="1470325"/>
            <a:ext cx="3984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Actual target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5" name="Google Shape;655;p64"/>
          <p:cNvSpPr txBox="1"/>
          <p:nvPr/>
        </p:nvSpPr>
        <p:spPr>
          <a:xfrm rot="-5400000">
            <a:off x="-85275" y="2674975"/>
            <a:ext cx="1837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Predicted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56" name="Google Shape;656;p64"/>
          <p:cNvGraphicFramePr/>
          <p:nvPr/>
        </p:nvGraphicFramePr>
        <p:xfrm>
          <a:off x="5905500" y="29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2325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Accuracy(test)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: </a:t>
                      </a:r>
                      <a:r>
                        <a:rPr b="1" lang="en" sz="1800"/>
                        <a:t>88.01%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/>
          <p:nvPr/>
        </p:nvSpPr>
        <p:spPr>
          <a:xfrm>
            <a:off x="1465125" y="610225"/>
            <a:ext cx="7089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Confusion matrix (XGB) ( optimized features)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62" name="Google Shape;662;p65"/>
          <p:cNvGraphicFramePr/>
          <p:nvPr/>
        </p:nvGraphicFramePr>
        <p:xfrm>
          <a:off x="1220850" y="203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1081275"/>
                <a:gridCol w="1081275"/>
                <a:gridCol w="1081275"/>
                <a:gridCol w="1081275"/>
              </a:tblGrid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1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2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3</a:t>
                      </a:r>
                      <a:endParaRPr b="1" sz="2000">
                        <a:solidFill>
                          <a:srgbClr val="45818E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1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04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07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2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170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59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5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45818E"/>
                          </a:solidFill>
                        </a:rPr>
                        <a:t>Level 3</a:t>
                      </a:r>
                      <a:endParaRPr b="1" sz="2000">
                        <a:solidFill>
                          <a:srgbClr val="6FA8D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37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272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63" name="Google Shape;663;p65"/>
          <p:cNvSpPr txBox="1"/>
          <p:nvPr/>
        </p:nvSpPr>
        <p:spPr>
          <a:xfrm>
            <a:off x="2543950" y="1470325"/>
            <a:ext cx="3984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Actual target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4" name="Google Shape;664;p65"/>
          <p:cNvSpPr txBox="1"/>
          <p:nvPr/>
        </p:nvSpPr>
        <p:spPr>
          <a:xfrm rot="-5400000">
            <a:off x="-85275" y="2674975"/>
            <a:ext cx="1837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Predicted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65" name="Google Shape;665;p65"/>
          <p:cNvGraphicFramePr/>
          <p:nvPr/>
        </p:nvGraphicFramePr>
        <p:xfrm>
          <a:off x="5905500" y="29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{0ED43D82-1A68-410D-A14F-7FB61322C4C7}</a:tableStyleId>
              </a:tblPr>
              <a:tblGrid>
                <a:gridCol w="2325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Accuracy(test)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: </a:t>
                      </a:r>
                      <a:r>
                        <a:rPr b="1" lang="en" sz="1800"/>
                        <a:t>83.33%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6"/>
          <p:cNvSpPr txBox="1"/>
          <p:nvPr>
            <p:ph type="title"/>
          </p:nvPr>
        </p:nvSpPr>
        <p:spPr>
          <a:xfrm>
            <a:off x="1441775" y="1135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Thank you!</a:t>
            </a:r>
            <a:endParaRPr sz="8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Neuron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50" y="1597885"/>
            <a:ext cx="5107500" cy="28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Brain 	</a:t>
            </a:r>
            <a:endParaRPr/>
          </a:p>
        </p:txBody>
      </p:sp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1303800" y="1456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Cerebrum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Frontal lobe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Parietal lobe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Occipital Lobe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Temporal lobe</a:t>
            </a:r>
            <a:endParaRPr b="1"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Cerebellum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Brain Stem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50" y="325475"/>
            <a:ext cx="67722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9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Electroencephalography (EEG)</a:t>
            </a:r>
            <a:endParaRPr sz="29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Monitoring method to record the electrical activity of the brain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measures voltage fluctuations resulting from ionic current within the neurons of the brain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